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9"/>
  </p:notesMasterIdLst>
  <p:handoutMasterIdLst>
    <p:handoutMasterId r:id="rId20"/>
  </p:handoutMasterIdLst>
  <p:sldIdLst>
    <p:sldId id="451" r:id="rId5"/>
    <p:sldId id="549" r:id="rId6"/>
    <p:sldId id="571" r:id="rId7"/>
    <p:sldId id="586" r:id="rId8"/>
    <p:sldId id="573" r:id="rId9"/>
    <p:sldId id="556" r:id="rId10"/>
    <p:sldId id="575" r:id="rId11"/>
    <p:sldId id="577" r:id="rId12"/>
    <p:sldId id="576" r:id="rId13"/>
    <p:sldId id="578" r:id="rId14"/>
    <p:sldId id="579" r:id="rId15"/>
    <p:sldId id="587" r:id="rId16"/>
    <p:sldId id="552" r:id="rId17"/>
    <p:sldId id="557" r:id="rId1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49"/>
            <p14:sldId id="571"/>
            <p14:sldId id="586"/>
          </p14:sldIdLst>
        </p14:section>
        <p14:section name="Section Opener options" id="{D3773CD4-779B-43AF-9FBD-7EF941CCFCD7}">
          <p14:sldIdLst>
            <p14:sldId id="573"/>
          </p14:sldIdLst>
        </p14:section>
        <p14:section name="Content slides" id="{0C749B40-D26C-4827-815A-EF0EDBB1F1D9}">
          <p14:sldIdLst>
            <p14:sldId id="556"/>
            <p14:sldId id="575"/>
            <p14:sldId id="577"/>
            <p14:sldId id="576"/>
            <p14:sldId id="578"/>
            <p14:sldId id="579"/>
            <p14:sldId id="587"/>
          </p14:sldIdLst>
        </p14:section>
        <p14:section name="Content &amp; Image" id="{41083D9C-0E78-4712-A4D2-672A810DDB9A}">
          <p14:sldIdLst>
            <p14:sldId id="552"/>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E6E7E7"/>
    <a:srgbClr val="C7FF17"/>
    <a:srgbClr val="2B0A3D"/>
    <a:srgbClr val="0070AD"/>
    <a:srgbClr val="12ABDB"/>
    <a:srgbClr val="300B48"/>
    <a:srgbClr val="D9D9D9"/>
    <a:srgbClr val="95E6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53" autoAdjust="0"/>
    <p:restoredTop sz="96215" autoAdjust="0"/>
  </p:normalViewPr>
  <p:slideViewPr>
    <p:cSldViewPr>
      <p:cViewPr varScale="1">
        <p:scale>
          <a:sx n="68" d="100"/>
          <a:sy n="68" d="100"/>
        </p:scale>
        <p:origin x="516" y="60"/>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04/05/2019</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04/05/2019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738813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888931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3616807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sv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3.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4.svg"/><Relationship Id="rId5" Type="http://schemas.openxmlformats.org/officeDocument/2006/relationships/slideLayout" Target="../slideLayouts/slideLayout37.xml"/><Relationship Id="rId10" Type="http://schemas.openxmlformats.org/officeDocument/2006/relationships/image" Target="../media/image3.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6B784-7D85-4642-A26A-B1CB31BFFF46}"/>
              </a:ext>
            </a:extLst>
          </p:cNvPr>
          <p:cNvSpPr/>
          <p:nvPr/>
        </p:nvSpPr>
        <p:spPr>
          <a:xfrm>
            <a:off x="5833279" y="5029200"/>
            <a:ext cx="3618299" cy="1015663"/>
          </a:xfrm>
          <a:prstGeom prst="rect">
            <a:avLst/>
          </a:prstGeom>
          <a:noFill/>
        </p:spPr>
        <p:txBody>
          <a:bodyPr wrap="none" lIns="91440" tIns="45720" rIns="91440" bIns="45720">
            <a:spAutoFit/>
          </a:bodyPr>
          <a:lstStyle/>
          <a:p>
            <a:pPr algn="ctr"/>
            <a:r>
              <a:rPr lang="en-US" dirty="0">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By: </a:t>
            </a:r>
            <a:r>
              <a:rPr lang="en-US">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Ashish </a:t>
            </a:r>
            <a:r>
              <a:rPr lang="en-US" dirty="0">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B</a:t>
            </a:r>
            <a:r>
              <a:rPr lang="en-US">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hatia</a:t>
            </a:r>
            <a:r>
              <a:rPr lang="en-US" dirty="0">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(151500137)</a:t>
            </a:r>
            <a:r>
              <a:rPr lang="en-US" sz="6000" b="0" cap="none" spc="0" dirty="0">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 </a:t>
            </a:r>
          </a:p>
        </p:txBody>
      </p:sp>
      <p:sp>
        <p:nvSpPr>
          <p:cNvPr id="3" name="Rectangle 2">
            <a:extLst>
              <a:ext uri="{FF2B5EF4-FFF2-40B4-BE49-F238E27FC236}">
                <a16:creationId xmlns:a16="http://schemas.microsoft.com/office/drawing/2014/main" id="{A946B784-7D85-4642-A26A-B1CB31BFFF46}"/>
              </a:ext>
            </a:extLst>
          </p:cNvPr>
          <p:cNvSpPr/>
          <p:nvPr/>
        </p:nvSpPr>
        <p:spPr>
          <a:xfrm>
            <a:off x="2374042" y="3352800"/>
            <a:ext cx="6902852" cy="1015663"/>
          </a:xfrm>
          <a:prstGeom prst="rect">
            <a:avLst/>
          </a:prstGeom>
          <a:noFill/>
        </p:spPr>
        <p:txBody>
          <a:bodyPr wrap="none" lIns="91440" tIns="45720" rIns="91440" bIns="45720">
            <a:spAutoFit/>
          </a:bodyPr>
          <a:lstStyle/>
          <a:p>
            <a:pPr algn="ctr"/>
            <a:r>
              <a:rPr lang="en-US" sz="6000" b="0" cap="none" spc="0" dirty="0">
                <a:ln w="0"/>
                <a:solidFill>
                  <a:schemeClr val="accent3"/>
                </a:solidFill>
                <a:effectLst>
                  <a:outerShdw blurRad="38100" dist="19050" dir="2700000" algn="tl" rotWithShape="0">
                    <a:schemeClr val="dk1">
                      <a:alpha val="40000"/>
                    </a:schemeClr>
                  </a:outerShdw>
                </a:effectLst>
                <a:latin typeface="Comic Sans MS" panose="030F0702030302020204" pitchFamily="66" charset="0"/>
              </a:rPr>
              <a:t>Final Year Project </a:t>
            </a:r>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404813"/>
            <a:ext cx="6704384" cy="865054"/>
          </a:xfrm>
        </p:spPr>
        <p:txBody>
          <a:bodyPr/>
          <a:lstStyle/>
          <a:p>
            <a:r>
              <a:rPr lang="en-US" dirty="0">
                <a:latin typeface="Comic Sans MS" panose="030F0702030302020204" pitchFamily="66" charset="0"/>
              </a:rPr>
              <a:t>Merchant </a:t>
            </a:r>
            <a:r>
              <a:rPr lang="en-US" dirty="0" err="1">
                <a:latin typeface="Comic Sans MS" panose="030F0702030302020204" pitchFamily="66" charset="0"/>
              </a:rPr>
              <a:t>SignUp</a:t>
            </a:r>
            <a:r>
              <a:rPr lang="en-US" dirty="0">
                <a:latin typeface="Comic Sans MS" panose="030F0702030302020204" pitchFamily="66" charset="0"/>
              </a:rPr>
              <a:t> Option</a:t>
            </a:r>
          </a:p>
        </p:txBody>
      </p:sp>
      <p:pic>
        <p:nvPicPr>
          <p:cNvPr id="3" name="Picture 2">
            <a:extLst>
              <a:ext uri="{FF2B5EF4-FFF2-40B4-BE49-F238E27FC236}">
                <a16:creationId xmlns:a16="http://schemas.microsoft.com/office/drawing/2014/main" id="{D2B38F2D-EF9E-420C-B34F-55974CCE7A25}"/>
              </a:ext>
            </a:extLst>
          </p:cNvPr>
          <p:cNvPicPr>
            <a:picLocks noChangeAspect="1"/>
          </p:cNvPicPr>
          <p:nvPr/>
        </p:nvPicPr>
        <p:blipFill rotWithShape="1">
          <a:blip r:embed="rId2">
            <a:extLst>
              <a:ext uri="{28A0092B-C50C-407E-A947-70E740481C1C}">
                <a14:useLocalDpi xmlns:a14="http://schemas.microsoft.com/office/drawing/2010/main" val="0"/>
              </a:ext>
            </a:extLst>
          </a:blip>
          <a:srcRect t="8869" r="1250" b="5881"/>
          <a:stretch/>
        </p:blipFill>
        <p:spPr>
          <a:xfrm>
            <a:off x="495908" y="1017022"/>
            <a:ext cx="11200184" cy="5436165"/>
          </a:xfrm>
          <a:prstGeom prst="rect">
            <a:avLst/>
          </a:prstGeom>
          <a:ln>
            <a:solidFill>
              <a:schemeClr val="tx1"/>
            </a:solidFill>
          </a:ln>
        </p:spPr>
      </p:pic>
    </p:spTree>
    <p:extLst>
      <p:ext uri="{BB962C8B-B14F-4D97-AF65-F5344CB8AC3E}">
        <p14:creationId xmlns:p14="http://schemas.microsoft.com/office/powerpoint/2010/main" val="325723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962400" y="404813"/>
            <a:ext cx="7390184" cy="865054"/>
          </a:xfrm>
        </p:spPr>
        <p:txBody>
          <a:bodyPr/>
          <a:lstStyle/>
          <a:p>
            <a:r>
              <a:rPr lang="en-US" dirty="0">
                <a:latin typeface="Comic Sans MS" panose="030F0702030302020204" pitchFamily="66" charset="0"/>
              </a:rPr>
              <a:t>Merchant </a:t>
            </a:r>
            <a:r>
              <a:rPr lang="en-US" dirty="0" err="1">
                <a:latin typeface="Comic Sans MS" panose="030F0702030302020204" pitchFamily="66" charset="0"/>
              </a:rPr>
              <a:t>SignUp</a:t>
            </a:r>
            <a:r>
              <a:rPr lang="en-US" dirty="0">
                <a:latin typeface="Comic Sans MS" panose="030F0702030302020204" pitchFamily="66" charset="0"/>
              </a:rPr>
              <a:t> Page</a:t>
            </a:r>
          </a:p>
        </p:txBody>
      </p:sp>
      <p:pic>
        <p:nvPicPr>
          <p:cNvPr id="3" name="Picture 2">
            <a:extLst>
              <a:ext uri="{FF2B5EF4-FFF2-40B4-BE49-F238E27FC236}">
                <a16:creationId xmlns:a16="http://schemas.microsoft.com/office/drawing/2014/main" id="{83D5B694-CB4F-40ED-95E4-2E340AA65809}"/>
              </a:ext>
            </a:extLst>
          </p:cNvPr>
          <p:cNvPicPr>
            <a:picLocks noChangeAspect="1"/>
          </p:cNvPicPr>
          <p:nvPr/>
        </p:nvPicPr>
        <p:blipFill rotWithShape="1">
          <a:blip r:embed="rId2">
            <a:extLst>
              <a:ext uri="{28A0092B-C50C-407E-A947-70E740481C1C}">
                <a14:useLocalDpi xmlns:a14="http://schemas.microsoft.com/office/drawing/2010/main" val="0"/>
              </a:ext>
            </a:extLst>
          </a:blip>
          <a:srcRect t="8869" r="1250" b="5881"/>
          <a:stretch/>
        </p:blipFill>
        <p:spPr>
          <a:xfrm>
            <a:off x="915890" y="990600"/>
            <a:ext cx="10361710" cy="5029200"/>
          </a:xfrm>
          <a:prstGeom prst="rect">
            <a:avLst/>
          </a:prstGeom>
          <a:ln>
            <a:solidFill>
              <a:schemeClr val="tx1"/>
            </a:solidFill>
          </a:ln>
        </p:spPr>
      </p:pic>
    </p:spTree>
    <p:extLst>
      <p:ext uri="{BB962C8B-B14F-4D97-AF65-F5344CB8AC3E}">
        <p14:creationId xmlns:p14="http://schemas.microsoft.com/office/powerpoint/2010/main" val="110436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962400" y="404813"/>
            <a:ext cx="7390184" cy="865054"/>
          </a:xfrm>
        </p:spPr>
        <p:txBody>
          <a:bodyPr/>
          <a:lstStyle/>
          <a:p>
            <a:r>
              <a:rPr lang="en-US" dirty="0">
                <a:latin typeface="Comic Sans MS" panose="030F0702030302020204" pitchFamily="66" charset="0"/>
              </a:rPr>
              <a:t>Merchant </a:t>
            </a:r>
            <a:r>
              <a:rPr lang="en-US" dirty="0" err="1">
                <a:latin typeface="Comic Sans MS" panose="030F0702030302020204" pitchFamily="66" charset="0"/>
              </a:rPr>
              <a:t>SignUp</a:t>
            </a:r>
            <a:r>
              <a:rPr lang="en-US" dirty="0">
                <a:latin typeface="Comic Sans MS" panose="030F0702030302020204" pitchFamily="66" charset="0"/>
              </a:rPr>
              <a:t> Page</a:t>
            </a:r>
          </a:p>
        </p:txBody>
      </p:sp>
      <p:pic>
        <p:nvPicPr>
          <p:cNvPr id="7" name="Picture 6">
            <a:extLst>
              <a:ext uri="{FF2B5EF4-FFF2-40B4-BE49-F238E27FC236}">
                <a16:creationId xmlns:a16="http://schemas.microsoft.com/office/drawing/2014/main" id="{CE9779BD-1AEA-44F6-B828-A1E0FB080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914400"/>
            <a:ext cx="9791700" cy="5269515"/>
          </a:xfrm>
          <a:prstGeom prst="rect">
            <a:avLst/>
          </a:prstGeom>
          <a:ln>
            <a:solidFill>
              <a:schemeClr val="tx1"/>
            </a:solidFill>
          </a:ln>
        </p:spPr>
      </p:pic>
    </p:spTree>
    <p:extLst>
      <p:ext uri="{BB962C8B-B14F-4D97-AF65-F5344CB8AC3E}">
        <p14:creationId xmlns:p14="http://schemas.microsoft.com/office/powerpoint/2010/main" val="280313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5"/>
          </p:nvPr>
        </p:nvSpPr>
        <p:spPr>
          <a:xfrm>
            <a:off x="399023" y="2514600"/>
            <a:ext cx="6288008" cy="1465366"/>
          </a:xfrm>
        </p:spPr>
        <p:txBody>
          <a:bodyPr/>
          <a:lstStyle/>
          <a:p>
            <a:endParaRPr lang="en-US" sz="6000" dirty="0">
              <a:solidFill>
                <a:srgbClr val="FF304C"/>
              </a:solidFill>
              <a:latin typeface="Comic Sans MS" panose="030F0702030302020204" pitchFamily="66" charset="0"/>
            </a:endParaRPr>
          </a:p>
          <a:p>
            <a:endParaRPr lang="en-US" sz="6000" dirty="0">
              <a:solidFill>
                <a:srgbClr val="FF304C"/>
              </a:solidFill>
              <a:latin typeface="Comic Sans MS" panose="030F0702030302020204" pitchFamily="66" charset="0"/>
            </a:endParaRPr>
          </a:p>
          <a:p>
            <a:endParaRPr lang="en-US" sz="6000" dirty="0">
              <a:solidFill>
                <a:srgbClr val="FF304C"/>
              </a:solidFill>
              <a:latin typeface="Comic Sans MS" panose="030F0702030302020204" pitchFamily="66" charset="0"/>
            </a:endParaRPr>
          </a:p>
          <a:p>
            <a:r>
              <a:rPr lang="en-US" sz="6000" b="1" dirty="0">
                <a:solidFill>
                  <a:srgbClr val="FF304C"/>
                </a:solidFill>
                <a:latin typeface="Comic Sans MS" panose="030F0702030302020204" pitchFamily="66" charset="0"/>
              </a:rPr>
              <a:t>Thank you</a:t>
            </a:r>
          </a:p>
        </p:txBody>
      </p:sp>
    </p:spTree>
    <p:extLst>
      <p:ext uri="{BB962C8B-B14F-4D97-AF65-F5344CB8AC3E}">
        <p14:creationId xmlns:p14="http://schemas.microsoft.com/office/powerpoint/2010/main" val="138815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E257C33-C607-4F39-94FD-853E5F7CDFAF}"/>
              </a:ext>
            </a:extLst>
          </p:cNvPr>
          <p:cNvSpPr>
            <a:spLocks noGrp="1"/>
          </p:cNvSpPr>
          <p:nvPr>
            <p:ph type="body" sz="quarter" idx="11"/>
          </p:nvPr>
        </p:nvSpPr>
        <p:spPr>
          <a:xfrm>
            <a:off x="407988" y="1143000"/>
            <a:ext cx="6983412" cy="3124200"/>
          </a:xfrm>
        </p:spPr>
        <p:txBody>
          <a:bodyPr>
            <a:normAutofit/>
          </a:bodyPr>
          <a:lstStyle/>
          <a:p>
            <a:r>
              <a:rPr lang="pt-PT" sz="8800" dirty="0">
                <a:solidFill>
                  <a:srgbClr val="00B050"/>
                </a:solidFill>
                <a:latin typeface="Comic Sans MS" panose="030F0702030302020204" pitchFamily="66" charset="0"/>
              </a:rPr>
              <a:t>CapStore</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07988" y="1447800"/>
            <a:ext cx="7212012" cy="5029200"/>
          </a:xfrm>
        </p:spPr>
        <p:txBody>
          <a:bodyPr/>
          <a:lstStyle/>
          <a:p>
            <a:endParaRPr lang="en-US" sz="2800" dirty="0"/>
          </a:p>
          <a:p>
            <a:pPr>
              <a:lnSpc>
                <a:spcPct val="100000"/>
              </a:lnSpc>
            </a:pPr>
            <a:r>
              <a:rPr lang="en-US" sz="3600" b="1" i="1" dirty="0">
                <a:solidFill>
                  <a:schemeClr val="tx1">
                    <a:lumMod val="85000"/>
                    <a:lumOff val="15000"/>
                  </a:schemeClr>
                </a:solidFill>
                <a:latin typeface="Comic Sans MS" panose="030F0702030302020204" pitchFamily="66" charset="0"/>
              </a:rPr>
              <a:t>Modules Assigned:</a:t>
            </a:r>
          </a:p>
          <a:p>
            <a:endParaRPr lang="en-US" dirty="0"/>
          </a:p>
          <a:p>
            <a:pPr marL="285750" indent="-285750">
              <a:buFont typeface="Wingdings" panose="05000000000000000000" pitchFamily="2" charset="2"/>
              <a:buChar char="Ø"/>
            </a:pPr>
            <a:r>
              <a:rPr lang="en-US" sz="2000" b="1" dirty="0">
                <a:latin typeface="Comic Sans MS" panose="030F0702030302020204" pitchFamily="66" charset="0"/>
              </a:rPr>
              <a:t>Login/sign up (Merchant) (Module 1)</a:t>
            </a:r>
            <a:r>
              <a:rPr lang="en-US" sz="2000" dirty="0">
                <a:latin typeface="Comic Sans MS" panose="030F0702030302020204" pitchFamily="66" charset="0"/>
              </a:rPr>
              <a:t>	</a:t>
            </a:r>
          </a:p>
          <a:p>
            <a:pPr marL="285750" indent="-285750">
              <a:buFont typeface="Wingdings" panose="05000000000000000000" pitchFamily="2" charset="2"/>
              <a:buChar char="Ø"/>
            </a:pPr>
            <a:r>
              <a:rPr lang="en-US" sz="2000" b="1" dirty="0">
                <a:latin typeface="Comic Sans MS" panose="030F0702030302020204" pitchFamily="66" charset="0"/>
              </a:rPr>
              <a:t>Login/Logout/session (Module 2) </a:t>
            </a:r>
            <a:r>
              <a:rPr lang="en-US" sz="2000" dirty="0">
                <a:latin typeface="Comic Sans MS" panose="030F0702030302020204" pitchFamily="66" charset="0"/>
              </a:rPr>
              <a:t>	</a:t>
            </a:r>
            <a:r>
              <a:rPr lang="en-US" sz="2000" b="1" dirty="0">
                <a:latin typeface="Comic Sans MS" panose="030F0702030302020204" pitchFamily="66" charset="0"/>
              </a:rPr>
              <a:t> </a:t>
            </a:r>
            <a:r>
              <a:rPr lang="en-US" sz="2000" dirty="0">
                <a:latin typeface="Comic Sans MS" panose="030F0702030302020204" pitchFamily="66" charset="0"/>
              </a:rPr>
              <a:t>	</a:t>
            </a:r>
          </a:p>
          <a:p>
            <a:endParaRPr lang="en-US" sz="2000" dirty="0">
              <a:latin typeface="Comic Sans MS" panose="030F0702030302020204" pitchFamily="66" charset="0"/>
            </a:endParaRPr>
          </a:p>
          <a:p>
            <a:r>
              <a:rPr lang="en-US" dirty="0"/>
              <a:t>	</a:t>
            </a:r>
          </a:p>
          <a:p>
            <a:endParaRPr lang="en-US" dirty="0"/>
          </a:p>
        </p:txBody>
      </p:sp>
    </p:spTree>
    <p:extLst>
      <p:ext uri="{BB962C8B-B14F-4D97-AF65-F5344CB8AC3E}">
        <p14:creationId xmlns:p14="http://schemas.microsoft.com/office/powerpoint/2010/main" val="115347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81000" y="914400"/>
            <a:ext cx="8583612" cy="5715000"/>
          </a:xfrm>
        </p:spPr>
        <p:txBody>
          <a:bodyPr>
            <a:normAutofit fontScale="77500" lnSpcReduction="20000"/>
          </a:bodyPr>
          <a:lstStyle/>
          <a:p>
            <a:endParaRPr lang="en-US" sz="2800" dirty="0"/>
          </a:p>
          <a:p>
            <a:pPr>
              <a:lnSpc>
                <a:spcPct val="100000"/>
              </a:lnSpc>
            </a:pPr>
            <a:r>
              <a:rPr lang="en-US" sz="3600" b="1" i="1" dirty="0">
                <a:solidFill>
                  <a:schemeClr val="accent5">
                    <a:lumMod val="75000"/>
                  </a:schemeClr>
                </a:solidFill>
                <a:latin typeface="Comic Sans MS" panose="030F0702030302020204" pitchFamily="66" charset="0"/>
              </a:rPr>
              <a:t>Software Used:</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JDK 10</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Spring Boot 2.x</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My SQL 5.x</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Spring Tool Suite 3.9.x</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Spring Boot Data</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Spring Boot RestController</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JSP – FrontEnd</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Junit - Unit testing</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User Stories by using Gherkin</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Cucumber StepDef</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Selenium – Integration testing</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Jenking – Build Server</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SonarQube – Code Quality</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Git - Source Code Repository</a:t>
            </a:r>
          </a:p>
          <a:p>
            <a:pPr marL="342900" indent="-342900">
              <a:lnSpc>
                <a:spcPct val="100000"/>
              </a:lnSpc>
              <a:buFont typeface="Arial" panose="020B0604020202020204" pitchFamily="34" charset="0"/>
              <a:buChar char="•"/>
            </a:pPr>
            <a:r>
              <a:rPr lang="en-US" sz="2000" b="1" i="1" dirty="0">
                <a:solidFill>
                  <a:schemeClr val="tx1">
                    <a:lumMod val="85000"/>
                    <a:lumOff val="15000"/>
                  </a:schemeClr>
                </a:solidFill>
                <a:latin typeface="Comic Sans MS" panose="030F0702030302020204" pitchFamily="66" charset="0"/>
              </a:rPr>
              <a:t>Postman</a:t>
            </a:r>
          </a:p>
          <a:p>
            <a:endParaRPr lang="en-US" dirty="0"/>
          </a:p>
          <a:p>
            <a:endParaRPr lang="en-US" dirty="0"/>
          </a:p>
        </p:txBody>
      </p:sp>
    </p:spTree>
    <p:extLst>
      <p:ext uri="{BB962C8B-B14F-4D97-AF65-F5344CB8AC3E}">
        <p14:creationId xmlns:p14="http://schemas.microsoft.com/office/powerpoint/2010/main" val="3272055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3" name="TextBox 2">
            <a:extLst>
              <a:ext uri="{FF2B5EF4-FFF2-40B4-BE49-F238E27FC236}">
                <a16:creationId xmlns:a16="http://schemas.microsoft.com/office/drawing/2014/main" id="{803AFA25-381D-49CC-B967-CEDCE25D6123}"/>
              </a:ext>
            </a:extLst>
          </p:cNvPr>
          <p:cNvSpPr txBox="1"/>
          <p:nvPr/>
        </p:nvSpPr>
        <p:spPr>
          <a:xfrm>
            <a:off x="990600" y="1524000"/>
            <a:ext cx="8915400" cy="4001095"/>
          </a:xfrm>
          <a:prstGeom prst="rect">
            <a:avLst/>
          </a:prstGeom>
          <a:noFill/>
        </p:spPr>
        <p:txBody>
          <a:bodyPr wrap="square" rtlCol="0">
            <a:spAutoFit/>
          </a:bodyPr>
          <a:lstStyle/>
          <a:p>
            <a:endParaRPr lang="en-US" sz="1000" dirty="0"/>
          </a:p>
          <a:p>
            <a:pPr marL="342900" indent="-342900">
              <a:buFont typeface="+mj-lt"/>
              <a:buAutoNum type="arabicPeriod"/>
            </a:pPr>
            <a:r>
              <a:rPr lang="en-US" dirty="0">
                <a:latin typeface="Comic Sans MS" panose="030F0702030302020204" pitchFamily="66" charset="0"/>
              </a:rPr>
              <a:t>These 2 modules </a:t>
            </a:r>
            <a:r>
              <a:rPr lang="en-US" dirty="0">
                <a:solidFill>
                  <a:schemeClr val="bg1"/>
                </a:solidFill>
                <a:latin typeface="Comic Sans MS" panose="030F0702030302020204" pitchFamily="66" charset="0"/>
              </a:rPr>
              <a:t>deals with the Login, Registration and Logout activities for </a:t>
            </a:r>
            <a:r>
              <a:rPr lang="en-US" dirty="0">
                <a:latin typeface="Comic Sans MS" panose="030F0702030302020204" pitchFamily="66" charset="0"/>
              </a:rPr>
              <a:t>new and existing  merc</a:t>
            </a:r>
            <a:r>
              <a:rPr lang="en-US" dirty="0">
                <a:solidFill>
                  <a:schemeClr val="bg1"/>
                </a:solidFill>
                <a:latin typeface="Comic Sans MS" panose="030F0702030302020204" pitchFamily="66" charset="0"/>
              </a:rPr>
              <a:t>hants.</a:t>
            </a:r>
          </a:p>
          <a:p>
            <a:pPr marL="342900" indent="-342900">
              <a:buFont typeface="+mj-lt"/>
              <a:buAutoNum type="arabicPeriod"/>
            </a:pPr>
            <a:endParaRPr lang="en-US" dirty="0">
              <a:latin typeface="Comic Sans MS" panose="030F0702030302020204" pitchFamily="66" charset="0"/>
            </a:endParaRPr>
          </a:p>
          <a:p>
            <a:pPr marL="342900" indent="-342900">
              <a:buFont typeface="+mj-lt"/>
              <a:buAutoNum type="arabicPeriod"/>
            </a:pPr>
            <a:r>
              <a:rPr lang="en-US" dirty="0">
                <a:latin typeface="Comic Sans MS" panose="030F0702030302020204" pitchFamily="66" charset="0"/>
              </a:rPr>
              <a:t>There is registration page for mer</a:t>
            </a:r>
            <a:r>
              <a:rPr lang="en-US" dirty="0">
                <a:solidFill>
                  <a:schemeClr val="bg1"/>
                </a:solidFill>
                <a:latin typeface="Comic Sans MS" panose="030F0702030302020204" pitchFamily="66" charset="0"/>
              </a:rPr>
              <a:t>chant</a:t>
            </a:r>
            <a:r>
              <a:rPr lang="en-US" dirty="0">
                <a:solidFill>
                  <a:schemeClr val="bg1">
                    <a:lumMod val="95000"/>
                  </a:schemeClr>
                </a:solidFill>
                <a:latin typeface="Comic Sans MS" panose="030F0702030302020204" pitchFamily="66" charset="0"/>
              </a:rPr>
              <a:t> where he can register and create a </a:t>
            </a:r>
            <a:r>
              <a:rPr lang="en-US" dirty="0">
                <a:latin typeface="Comic Sans MS" panose="030F0702030302020204" pitchFamily="66" charset="0"/>
              </a:rPr>
              <a:t>new account. On creation of new accou</a:t>
            </a:r>
            <a:r>
              <a:rPr lang="en-US" dirty="0">
                <a:solidFill>
                  <a:schemeClr val="bg1">
                    <a:lumMod val="95000"/>
                  </a:schemeClr>
                </a:solidFill>
                <a:latin typeface="Comic Sans MS" panose="030F0702030302020204" pitchFamily="66" charset="0"/>
              </a:rPr>
              <a:t>nt a verification ma</a:t>
            </a:r>
            <a:r>
              <a:rPr lang="en-US" dirty="0">
                <a:solidFill>
                  <a:schemeClr val="bg1"/>
                </a:solidFill>
                <a:latin typeface="Comic Sans MS" panose="030F0702030302020204" pitchFamily="66" charset="0"/>
              </a:rPr>
              <a:t>il is sent and after </a:t>
            </a:r>
            <a:r>
              <a:rPr lang="en-US" dirty="0">
                <a:latin typeface="Comic Sans MS" panose="030F0702030302020204" pitchFamily="66" charset="0"/>
              </a:rPr>
              <a:t>clicking on link and verifying it only then th</a:t>
            </a:r>
            <a:r>
              <a:rPr lang="en-US" dirty="0">
                <a:solidFill>
                  <a:schemeClr val="bg1">
                    <a:lumMod val="95000"/>
                  </a:schemeClr>
                </a:solidFill>
                <a:latin typeface="Comic Sans MS" panose="030F0702030302020204" pitchFamily="66" charset="0"/>
              </a:rPr>
              <a:t>e merchant</a:t>
            </a:r>
            <a:r>
              <a:rPr lang="en-US" dirty="0">
                <a:solidFill>
                  <a:schemeClr val="bg1"/>
                </a:solidFill>
                <a:latin typeface="Comic Sans MS" panose="030F0702030302020204" pitchFamily="66" charset="0"/>
              </a:rPr>
              <a:t> account is created.</a:t>
            </a:r>
          </a:p>
          <a:p>
            <a:pPr marL="342900" indent="-342900">
              <a:buFont typeface="+mj-lt"/>
              <a:buAutoNum type="arabicPeriod"/>
            </a:pPr>
            <a:endParaRPr lang="en-US" dirty="0">
              <a:latin typeface="Comic Sans MS" panose="030F0702030302020204" pitchFamily="66" charset="0"/>
            </a:endParaRPr>
          </a:p>
          <a:p>
            <a:pPr marL="342900" indent="-342900">
              <a:buFont typeface="+mj-lt"/>
              <a:buAutoNum type="arabicPeriod"/>
            </a:pPr>
            <a:r>
              <a:rPr lang="en-US" dirty="0">
                <a:latin typeface="Comic Sans MS" panose="030F0702030302020204" pitchFamily="66" charset="0"/>
              </a:rPr>
              <a:t>The merchants can also be register to the </a:t>
            </a:r>
            <a:r>
              <a:rPr lang="en-US" dirty="0" err="1">
                <a:latin typeface="Comic Sans MS" panose="030F0702030302020204" pitchFamily="66" charset="0"/>
              </a:rPr>
              <a:t>capst</a:t>
            </a:r>
            <a:r>
              <a:rPr lang="en-US" dirty="0" err="1">
                <a:solidFill>
                  <a:schemeClr val="bg1"/>
                </a:solidFill>
                <a:latin typeface="Comic Sans MS" panose="030F0702030302020204" pitchFamily="66" charset="0"/>
              </a:rPr>
              <a:t>ore</a:t>
            </a:r>
            <a:r>
              <a:rPr lang="en-US" dirty="0">
                <a:latin typeface="Comic Sans MS" panose="030F0702030302020204" pitchFamily="66" charset="0"/>
              </a:rPr>
              <a:t> </a:t>
            </a:r>
            <a:r>
              <a:rPr lang="en-US" dirty="0">
                <a:solidFill>
                  <a:schemeClr val="bg1">
                    <a:lumMod val="95000"/>
                  </a:schemeClr>
                </a:solidFill>
                <a:latin typeface="Comic Sans MS" panose="030F0702030302020204" pitchFamily="66" charset="0"/>
              </a:rPr>
              <a:t>by providing their details     </a:t>
            </a:r>
            <a:r>
              <a:rPr lang="en-US" dirty="0">
                <a:latin typeface="Comic Sans MS" panose="030F0702030302020204" pitchFamily="66" charset="0"/>
              </a:rPr>
              <a:t>only after the verification from admin end the me</a:t>
            </a:r>
            <a:r>
              <a:rPr lang="en-US" dirty="0">
                <a:solidFill>
                  <a:schemeClr val="bg1">
                    <a:lumMod val="95000"/>
                  </a:schemeClr>
                </a:solidFill>
                <a:latin typeface="Comic Sans MS" panose="030F0702030302020204" pitchFamily="66" charset="0"/>
              </a:rPr>
              <a:t>rchant is validated for </a:t>
            </a:r>
            <a:r>
              <a:rPr lang="en-US" dirty="0">
                <a:latin typeface="Comic Sans MS" panose="030F0702030302020204" pitchFamily="66" charset="0"/>
              </a:rPr>
              <a:t>performing business activities.</a:t>
            </a:r>
          </a:p>
          <a:p>
            <a:pPr marL="342900" indent="-342900">
              <a:buFont typeface="+mj-lt"/>
              <a:buAutoNum type="arabicPeriod"/>
            </a:pPr>
            <a:endParaRPr lang="en-US" dirty="0">
              <a:latin typeface="Comic Sans MS" panose="030F0702030302020204" pitchFamily="66" charset="0"/>
            </a:endParaRPr>
          </a:p>
          <a:p>
            <a:pPr marL="342900" indent="-342900">
              <a:buFont typeface="+mj-lt"/>
              <a:buAutoNum type="arabicPeriod"/>
            </a:pPr>
            <a:r>
              <a:rPr lang="en-US" dirty="0">
                <a:latin typeface="Comic Sans MS" panose="030F0702030302020204" pitchFamily="66" charset="0"/>
              </a:rPr>
              <a:t>The admin need not register and can login directly.</a:t>
            </a:r>
          </a:p>
          <a:p>
            <a:endParaRPr lang="en-US" sz="1000" b="1" dirty="0"/>
          </a:p>
          <a:p>
            <a:endParaRPr lang="en-IN" dirty="0"/>
          </a:p>
        </p:txBody>
      </p:sp>
      <p:sp>
        <p:nvSpPr>
          <p:cNvPr id="4" name="Rectangle 3">
            <a:extLst>
              <a:ext uri="{FF2B5EF4-FFF2-40B4-BE49-F238E27FC236}">
                <a16:creationId xmlns:a16="http://schemas.microsoft.com/office/drawing/2014/main" id="{629728F7-0857-4099-B0CC-A86CAD3F33EA}"/>
              </a:ext>
            </a:extLst>
          </p:cNvPr>
          <p:cNvSpPr/>
          <p:nvPr/>
        </p:nvSpPr>
        <p:spPr>
          <a:xfrm>
            <a:off x="2663328" y="594241"/>
            <a:ext cx="4833375" cy="923330"/>
          </a:xfrm>
          <a:prstGeom prst="rect">
            <a:avLst/>
          </a:prstGeom>
          <a:noFill/>
        </p:spPr>
        <p:txBody>
          <a:bodyPr wrap="none" lIns="91440" tIns="45720" rIns="91440" bIns="45720">
            <a:spAutoFit/>
          </a:bodyPr>
          <a:lstStyle/>
          <a:p>
            <a:pPr algn="ctr"/>
            <a:r>
              <a:rPr lang="en-US" sz="5400" dirty="0">
                <a:ln w="0"/>
                <a:solidFill>
                  <a:schemeClr val="bg1">
                    <a:lumMod val="95000"/>
                  </a:schemeClr>
                </a:solidFill>
                <a:effectLst>
                  <a:outerShdw blurRad="38100" dist="19050" dir="2700000" algn="tl" rotWithShape="0">
                    <a:schemeClr val="dk1">
                      <a:alpha val="40000"/>
                    </a:schemeClr>
                  </a:outerShdw>
                </a:effectLst>
              </a:rPr>
              <a:t>Login/</a:t>
            </a:r>
            <a:r>
              <a:rPr lang="en-US" sz="5400" dirty="0" err="1">
                <a:ln w="0"/>
                <a:solidFill>
                  <a:schemeClr val="bg1">
                    <a:lumMod val="95000"/>
                  </a:schemeClr>
                </a:solidFill>
                <a:effectLst>
                  <a:outerShdw blurRad="38100" dist="19050" dir="2700000" algn="tl" rotWithShape="0">
                    <a:schemeClr val="dk1">
                      <a:alpha val="40000"/>
                    </a:schemeClr>
                  </a:outerShdw>
                </a:effectLst>
              </a:rPr>
              <a:t>SignUp</a:t>
            </a:r>
            <a:endParaRPr lang="en-US" sz="5400" b="0" cap="none" spc="0"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6172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br>
              <a:rPr lang="en-US" dirty="0"/>
            </a:br>
            <a:br>
              <a:rPr lang="en-US" dirty="0"/>
            </a:br>
            <a:br>
              <a:rPr lang="en-US" dirty="0"/>
            </a:br>
            <a:endParaRPr lang="en-US" dirty="0"/>
          </a:p>
        </p:txBody>
      </p:sp>
      <p:sp>
        <p:nvSpPr>
          <p:cNvPr id="2" name="Rounded Rectangle 1"/>
          <p:cNvSpPr/>
          <p:nvPr/>
        </p:nvSpPr>
        <p:spPr>
          <a:xfrm>
            <a:off x="412470" y="990600"/>
            <a:ext cx="4751908" cy="4114800"/>
          </a:xfrm>
          <a:prstGeom prst="roundRect">
            <a:avLst/>
          </a:prstGeom>
          <a:solidFill>
            <a:srgbClr val="FF30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atin typeface="Comic Sans MS" panose="030F0702030302020204" pitchFamily="66" charset="0"/>
              </a:rPr>
              <a:t>Tables Used</a:t>
            </a:r>
          </a:p>
          <a:p>
            <a:endParaRPr lang="en-US" sz="2000" b="1" dirty="0">
              <a:latin typeface="Comic Sans MS" panose="030F0702030302020204" pitchFamily="66" charset="0"/>
            </a:endParaRPr>
          </a:p>
          <a:p>
            <a:pPr marL="342900" indent="-342900">
              <a:buFont typeface="+mj-lt"/>
              <a:buAutoNum type="arabicPeriod"/>
            </a:pPr>
            <a:r>
              <a:rPr lang="en-US" sz="2000" b="1" dirty="0">
                <a:latin typeface="Comic Sans MS" panose="030F0702030302020204" pitchFamily="66" charset="0"/>
              </a:rPr>
              <a:t>Merchant</a:t>
            </a:r>
          </a:p>
          <a:p>
            <a:endParaRPr lang="en-US" sz="2000" b="1" dirty="0">
              <a:latin typeface="Comic Sans MS" panose="030F0702030302020204" pitchFamily="66" charset="0"/>
            </a:endParaRPr>
          </a:p>
        </p:txBody>
      </p:sp>
    </p:spTree>
    <p:extLst>
      <p:ext uri="{BB962C8B-B14F-4D97-AF65-F5344CB8AC3E}">
        <p14:creationId xmlns:p14="http://schemas.microsoft.com/office/powerpoint/2010/main" val="1781853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lumMod val="95000"/>
                    <a:lumOff val="5000"/>
                  </a:schemeClr>
                </a:solidFill>
                <a:latin typeface="Comic Sans MS" panose="030F0702030302020204" pitchFamily="66" charset="0"/>
              </a:rPr>
              <a:t>Merchant Table</a:t>
            </a:r>
          </a:p>
        </p:txBody>
      </p:sp>
      <p:graphicFrame>
        <p:nvGraphicFramePr>
          <p:cNvPr id="2" name="Table 1"/>
          <p:cNvGraphicFramePr>
            <a:graphicFrameLocks noGrp="1"/>
          </p:cNvGraphicFramePr>
          <p:nvPr>
            <p:extLst>
              <p:ext uri="{D42A27DB-BD31-4B8C-83A1-F6EECF244321}">
                <p14:modId xmlns:p14="http://schemas.microsoft.com/office/powerpoint/2010/main" val="3112843278"/>
              </p:ext>
            </p:extLst>
          </p:nvPr>
        </p:nvGraphicFramePr>
        <p:xfrm>
          <a:off x="609600" y="1295399"/>
          <a:ext cx="11048999" cy="5153078"/>
        </p:xfrm>
        <a:graphic>
          <a:graphicData uri="http://schemas.openxmlformats.org/drawingml/2006/table">
            <a:tbl>
              <a:tblPr firstRow="1" bandRow="1">
                <a:tableStyleId>{5C22544A-7EE6-4342-B048-85BDC9FD1C3A}</a:tableStyleId>
              </a:tblPr>
              <a:tblGrid>
                <a:gridCol w="3632630">
                  <a:extLst>
                    <a:ext uri="{9D8B030D-6E8A-4147-A177-3AD203B41FA5}">
                      <a16:colId xmlns:a16="http://schemas.microsoft.com/office/drawing/2014/main" val="20000"/>
                    </a:ext>
                  </a:extLst>
                </a:gridCol>
                <a:gridCol w="1600208">
                  <a:extLst>
                    <a:ext uri="{9D8B030D-6E8A-4147-A177-3AD203B41FA5}">
                      <a16:colId xmlns:a16="http://schemas.microsoft.com/office/drawing/2014/main" val="20001"/>
                    </a:ext>
                  </a:extLst>
                </a:gridCol>
                <a:gridCol w="2183531">
                  <a:extLst>
                    <a:ext uri="{9D8B030D-6E8A-4147-A177-3AD203B41FA5}">
                      <a16:colId xmlns:a16="http://schemas.microsoft.com/office/drawing/2014/main" val="20002"/>
                    </a:ext>
                  </a:extLst>
                </a:gridCol>
                <a:gridCol w="3632630">
                  <a:extLst>
                    <a:ext uri="{9D8B030D-6E8A-4147-A177-3AD203B41FA5}">
                      <a16:colId xmlns:a16="http://schemas.microsoft.com/office/drawing/2014/main" val="20003"/>
                    </a:ext>
                  </a:extLst>
                </a:gridCol>
              </a:tblGrid>
              <a:tr h="474008">
                <a:tc>
                  <a:txBody>
                    <a:bodyPr/>
                    <a:lstStyle/>
                    <a:p>
                      <a:pPr algn="ctr"/>
                      <a:r>
                        <a:rPr lang="en-US" sz="1400" dirty="0">
                          <a:latin typeface="Comic Sans MS" panose="030F0702030302020204" pitchFamily="66" charset="0"/>
                        </a:rPr>
                        <a:t>Column Name</a:t>
                      </a:r>
                    </a:p>
                  </a:txBody>
                  <a:tcPr/>
                </a:tc>
                <a:tc>
                  <a:txBody>
                    <a:bodyPr/>
                    <a:lstStyle/>
                    <a:p>
                      <a:pPr algn="ctr"/>
                      <a:r>
                        <a:rPr lang="en-US" sz="1400" dirty="0">
                          <a:latin typeface="Comic Sans MS" panose="030F0702030302020204" pitchFamily="66" charset="0"/>
                        </a:rPr>
                        <a:t>Data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Constraint </a:t>
                      </a:r>
                    </a:p>
                  </a:txBody>
                  <a:tcPr/>
                </a:tc>
                <a:tc>
                  <a:txBody>
                    <a:bodyPr/>
                    <a:lstStyle/>
                    <a:p>
                      <a:pPr algn="ctr"/>
                      <a:r>
                        <a:rPr lang="en-US" sz="1400" dirty="0">
                          <a:latin typeface="Comic Sans MS" panose="030F0702030302020204" pitchFamily="66" charset="0"/>
                        </a:rPr>
                        <a:t>Description</a:t>
                      </a:r>
                    </a:p>
                  </a:txBody>
                  <a:tcPr/>
                </a:tc>
                <a:extLst>
                  <a:ext uri="{0D108BD9-81ED-4DB2-BD59-A6C34878D82A}">
                    <a16:rowId xmlns:a16="http://schemas.microsoft.com/office/drawing/2014/main" val="10000"/>
                  </a:ext>
                </a:extLst>
              </a:tr>
              <a:tr h="510599">
                <a:tc>
                  <a:txBody>
                    <a:bodyPr/>
                    <a:lstStyle/>
                    <a:p>
                      <a:pPr algn="ctr"/>
                      <a:r>
                        <a:rPr lang="en-US" sz="1400" dirty="0">
                          <a:latin typeface="Comic Sans MS" panose="030F0702030302020204" pitchFamily="66" charset="0"/>
                        </a:rPr>
                        <a:t>merchantId</a:t>
                      </a:r>
                    </a:p>
                  </a:txBody>
                  <a:tcPr/>
                </a:tc>
                <a:tc>
                  <a:txBody>
                    <a:bodyPr/>
                    <a:lstStyle/>
                    <a:p>
                      <a:pPr algn="ctr"/>
                      <a:r>
                        <a:rPr lang="en-US" sz="1400" dirty="0">
                          <a:latin typeface="Comic Sans MS" panose="030F0702030302020204" pitchFamily="66" charset="0"/>
                        </a:rPr>
                        <a:t> int</a:t>
                      </a:r>
                      <a:r>
                        <a:rPr lang="en-US" sz="1400" baseline="0" dirty="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a:latin typeface="Comic Sans MS" panose="030F0702030302020204" pitchFamily="66" charset="0"/>
                        </a:rPr>
                        <a:t>Primary</a:t>
                      </a:r>
                      <a:r>
                        <a:rPr lang="en-US" sz="1400" baseline="0" dirty="0">
                          <a:latin typeface="Comic Sans MS" panose="030F0702030302020204" pitchFamily="66" charset="0"/>
                        </a:rPr>
                        <a:t> key </a:t>
                      </a:r>
                    </a:p>
                    <a:p>
                      <a:pPr algn="ctr"/>
                      <a:r>
                        <a:rPr lang="en-US" sz="1400" baseline="0" dirty="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a:latin typeface="Comic Sans MS" panose="030F0702030302020204" pitchFamily="66" charset="0"/>
                        </a:rPr>
                        <a:t>Used for</a:t>
                      </a:r>
                      <a:r>
                        <a:rPr lang="en-US" sz="1400" baseline="0" dirty="0">
                          <a:latin typeface="Comic Sans MS" panose="030F0702030302020204" pitchFamily="66" charset="0"/>
                        </a:rPr>
                        <a:t> unique identification</a:t>
                      </a:r>
                      <a:endParaRPr lang="en-US" sz="1400" dirty="0">
                        <a:latin typeface="Comic Sans MS" panose="030F0702030302020204" pitchFamily="66" charset="0"/>
                      </a:endParaRPr>
                    </a:p>
                  </a:txBody>
                  <a:tcPr/>
                </a:tc>
                <a:extLst>
                  <a:ext uri="{0D108BD9-81ED-4DB2-BD59-A6C34878D82A}">
                    <a16:rowId xmlns:a16="http://schemas.microsoft.com/office/drawing/2014/main" val="10001"/>
                  </a:ext>
                </a:extLst>
              </a:tr>
              <a:tr h="341518">
                <a:tc>
                  <a:txBody>
                    <a:bodyPr/>
                    <a:lstStyle/>
                    <a:p>
                      <a:pPr algn="ctr"/>
                      <a:r>
                        <a:rPr lang="en-US" sz="1400" dirty="0">
                          <a:latin typeface="Comic Sans MS" panose="030F0702030302020204" pitchFamily="66" charset="0"/>
                        </a:rPr>
                        <a:t>merchantName</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 NotNull</a:t>
                      </a:r>
                    </a:p>
                  </a:txBody>
                  <a:tcPr/>
                </a:tc>
                <a:tc>
                  <a:txBody>
                    <a:bodyPr/>
                    <a:lstStyle/>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02"/>
                  </a:ext>
                </a:extLst>
              </a:tr>
              <a:tr h="406293">
                <a:tc>
                  <a:txBody>
                    <a:bodyPr/>
                    <a:lstStyle/>
                    <a:p>
                      <a:pPr algn="ctr"/>
                      <a:r>
                        <a:rPr lang="en-US" sz="1400" dirty="0">
                          <a:latin typeface="Comic Sans MS" panose="030F0702030302020204" pitchFamily="66" charset="0"/>
                        </a:rPr>
                        <a:t>phoneNumber</a:t>
                      </a:r>
                    </a:p>
                  </a:txBody>
                  <a:tcPr/>
                </a:tc>
                <a:tc>
                  <a:txBody>
                    <a:bodyPr/>
                    <a:lstStyle/>
                    <a:p>
                      <a:pPr algn="ctr"/>
                      <a:r>
                        <a:rPr lang="en-US" sz="1400" dirty="0">
                          <a:latin typeface="Comic Sans MS" panose="030F0702030302020204" pitchFamily="66" charset="0"/>
                        </a:rPr>
                        <a:t>int</a:t>
                      </a:r>
                      <a:r>
                        <a:rPr lang="en-US" sz="1400" baseline="0" dirty="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a:latin typeface="Comic Sans MS" panose="030F0702030302020204" pitchFamily="66" charset="0"/>
                        </a:rPr>
                        <a:t>NotNull</a:t>
                      </a:r>
                    </a:p>
                  </a:txBody>
                  <a:tcPr/>
                </a:tc>
                <a:tc>
                  <a:txBody>
                    <a:bodyPr/>
                    <a:lstStyle/>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03"/>
                  </a:ext>
                </a:extLst>
              </a:tr>
              <a:tr h="471068">
                <a:tc>
                  <a:txBody>
                    <a:bodyPr/>
                    <a:lstStyle/>
                    <a:p>
                      <a:pPr algn="ctr"/>
                      <a:r>
                        <a:rPr lang="en-US" sz="1400" dirty="0">
                          <a:latin typeface="Comic Sans MS" panose="030F0702030302020204" pitchFamily="66" charset="0"/>
                        </a:rPr>
                        <a:t>emailId</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unique</a:t>
                      </a:r>
                    </a:p>
                  </a:txBody>
                  <a:tcPr/>
                </a:tc>
                <a:tc>
                  <a:txBody>
                    <a:bodyPr/>
                    <a:lstStyle/>
                    <a:p>
                      <a:pPr algn="ctr"/>
                      <a:r>
                        <a:rPr lang="en-US" sz="1400" dirty="0">
                          <a:latin typeface="Comic Sans MS" panose="030F0702030302020204" pitchFamily="66" charset="0"/>
                        </a:rPr>
                        <a:t>Will</a:t>
                      </a:r>
                      <a:r>
                        <a:rPr lang="en-US" sz="1400" baseline="0" dirty="0">
                          <a:latin typeface="Comic Sans MS" panose="030F0702030302020204" pitchFamily="66" charset="0"/>
                        </a:rPr>
                        <a:t> be Used for merchant Login </a:t>
                      </a:r>
                      <a:endParaRPr lang="en-US" sz="1400" dirty="0">
                        <a:latin typeface="Comic Sans MS" panose="030F0702030302020204" pitchFamily="66" charset="0"/>
                      </a:endParaRPr>
                    </a:p>
                  </a:txBody>
                  <a:tcPr/>
                </a:tc>
                <a:extLst>
                  <a:ext uri="{0D108BD9-81ED-4DB2-BD59-A6C34878D82A}">
                    <a16:rowId xmlns:a16="http://schemas.microsoft.com/office/drawing/2014/main" val="10004"/>
                  </a:ext>
                </a:extLst>
              </a:tr>
              <a:tr h="341518">
                <a:tc>
                  <a:txBody>
                    <a:bodyPr/>
                    <a:lstStyle/>
                    <a:p>
                      <a:pPr algn="ctr"/>
                      <a:r>
                        <a:rPr lang="en-US" sz="1400" dirty="0">
                          <a:latin typeface="Comic Sans MS" panose="030F0702030302020204" pitchFamily="66" charset="0"/>
                        </a:rPr>
                        <a:t>companyName</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NotNull</a:t>
                      </a:r>
                    </a:p>
                  </a:txBody>
                  <a:tcPr/>
                </a:tc>
                <a:tc>
                  <a:txBody>
                    <a:bodyPr/>
                    <a:lstStyle/>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05"/>
                  </a:ext>
                </a:extLst>
              </a:tr>
              <a:tr h="335279">
                <a:tc>
                  <a:txBody>
                    <a:bodyPr/>
                    <a:lstStyle/>
                    <a:p>
                      <a:pPr algn="ctr"/>
                      <a:r>
                        <a:rPr lang="en-US" sz="1400" dirty="0">
                          <a:latin typeface="Comic Sans MS" panose="030F0702030302020204" pitchFamily="66" charset="0"/>
                        </a:rPr>
                        <a:t>Password</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NotNull</a:t>
                      </a:r>
                    </a:p>
                  </a:txBody>
                  <a:tcPr/>
                </a:tc>
                <a:tc>
                  <a:txBody>
                    <a:bodyPr/>
                    <a:lstStyle/>
                    <a:p>
                      <a:pPr algn="ctr"/>
                      <a:r>
                        <a:rPr lang="en-US" sz="1400" dirty="0">
                          <a:latin typeface="Comic Sans MS" panose="030F0702030302020204" pitchFamily="66" charset="0"/>
                        </a:rPr>
                        <a:t>Authentication</a:t>
                      </a:r>
                      <a:r>
                        <a:rPr lang="en-US" sz="1400" baseline="0" dirty="0">
                          <a:latin typeface="Comic Sans MS" panose="030F0702030302020204" pitchFamily="66" charset="0"/>
                        </a:rPr>
                        <a:t> purposes</a:t>
                      </a:r>
                      <a:endParaRPr lang="en-US" sz="1400" dirty="0">
                        <a:latin typeface="Comic Sans MS" panose="030F0702030302020204" pitchFamily="66" charset="0"/>
                      </a:endParaRPr>
                    </a:p>
                  </a:txBody>
                  <a:tcPr/>
                </a:tc>
                <a:extLst>
                  <a:ext uri="{0D108BD9-81ED-4DB2-BD59-A6C34878D82A}">
                    <a16:rowId xmlns:a16="http://schemas.microsoft.com/office/drawing/2014/main" val="10006"/>
                  </a:ext>
                </a:extLst>
              </a:tr>
              <a:tr h="356299">
                <a:tc>
                  <a:txBody>
                    <a:bodyPr/>
                    <a:lstStyle/>
                    <a:p>
                      <a:pPr algn="ctr"/>
                      <a:r>
                        <a:rPr lang="en-US" sz="1400" dirty="0">
                          <a:latin typeface="Comic Sans MS" panose="030F0702030302020204" pitchFamily="66" charset="0"/>
                        </a:rPr>
                        <a:t>Address</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Foreign</a:t>
                      </a:r>
                      <a:r>
                        <a:rPr lang="en-US" sz="1400" baseline="0" dirty="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07"/>
                  </a:ext>
                </a:extLst>
              </a:tr>
              <a:tr h="459584">
                <a:tc>
                  <a:txBody>
                    <a:bodyPr/>
                    <a:lstStyle/>
                    <a:p>
                      <a:pPr algn="ctr"/>
                      <a:r>
                        <a:rPr lang="en-US" sz="1400" dirty="0">
                          <a:latin typeface="Comic Sans MS" panose="030F0702030302020204" pitchFamily="66" charset="0"/>
                        </a:rPr>
                        <a:t>Status</a:t>
                      </a:r>
                    </a:p>
                  </a:txBody>
                  <a:tcPr/>
                </a:tc>
                <a:tc>
                  <a:txBody>
                    <a:bodyPr/>
                    <a:lstStyle/>
                    <a:p>
                      <a:pPr algn="ctr"/>
                      <a:r>
                        <a:rPr lang="en-US" sz="1400" dirty="0">
                          <a:latin typeface="Comic Sans MS" panose="030F0702030302020204" pitchFamily="66" charset="0"/>
                        </a:rPr>
                        <a:t>Varchar</a:t>
                      </a:r>
                    </a:p>
                  </a:txBody>
                  <a:tcPr/>
                </a:tc>
                <a:tc>
                  <a:txBody>
                    <a:bodyPr/>
                    <a:lstStyle/>
                    <a:p>
                      <a:pPr algn="ctr"/>
                      <a:r>
                        <a:rPr lang="en-US" sz="1400" dirty="0">
                          <a:latin typeface="Comic Sans MS" panose="030F0702030302020204" pitchFamily="66" charset="0"/>
                        </a:rPr>
                        <a:t>NotNull</a:t>
                      </a:r>
                    </a:p>
                  </a:txBody>
                  <a:tcPr/>
                </a:tc>
                <a:tc>
                  <a:txBody>
                    <a:bodyPr/>
                    <a:lstStyle/>
                    <a:p>
                      <a:pPr algn="ctr"/>
                      <a:r>
                        <a:rPr lang="en-US" sz="1400" dirty="0">
                          <a:latin typeface="Comic Sans MS" panose="030F0702030302020204" pitchFamily="66" charset="0"/>
                        </a:rPr>
                        <a:t>To let know if</a:t>
                      </a:r>
                      <a:r>
                        <a:rPr lang="en-US" sz="1400" baseline="0" dirty="0">
                          <a:latin typeface="Comic Sans MS" panose="030F0702030302020204" pitchFamily="66" charset="0"/>
                        </a:rPr>
                        <a:t> user is active or not</a:t>
                      </a:r>
                      <a:endParaRPr lang="en-US" sz="1400" dirty="0">
                        <a:latin typeface="Comic Sans MS" panose="030F0702030302020204" pitchFamily="66" charset="0"/>
                      </a:endParaRPr>
                    </a:p>
                  </a:txBody>
                  <a:tcPr/>
                </a:tc>
                <a:extLst>
                  <a:ext uri="{0D108BD9-81ED-4DB2-BD59-A6C34878D82A}">
                    <a16:rowId xmlns:a16="http://schemas.microsoft.com/office/drawing/2014/main" val="10008"/>
                  </a:ext>
                </a:extLst>
              </a:tr>
              <a:tr h="608089">
                <a:tc>
                  <a:txBody>
                    <a:bodyPr/>
                    <a:lstStyle/>
                    <a:p>
                      <a:pPr algn="ctr"/>
                      <a:r>
                        <a:rPr lang="en-US" sz="1400" dirty="0">
                          <a:latin typeface="Comic Sans MS" panose="030F0702030302020204" pitchFamily="66" charset="0"/>
                        </a:rPr>
                        <a:t>isCertified</a:t>
                      </a:r>
                    </a:p>
                  </a:txBody>
                  <a:tcPr/>
                </a:tc>
                <a:tc>
                  <a:txBody>
                    <a:bodyPr/>
                    <a:lstStyle/>
                    <a:p>
                      <a:pPr algn="ctr"/>
                      <a:r>
                        <a:rPr lang="en-US" sz="1400" dirty="0">
                          <a:latin typeface="Comic Sans MS" panose="030F0702030302020204" pitchFamily="66" charset="0"/>
                        </a:rPr>
                        <a:t>Boolean</a:t>
                      </a:r>
                    </a:p>
                  </a:txBody>
                  <a:tcPr/>
                </a:tc>
                <a:tc>
                  <a:txBody>
                    <a:bodyPr/>
                    <a:lstStyle/>
                    <a:p>
                      <a:pPr algn="ctr"/>
                      <a:r>
                        <a:rPr lang="en-US" sz="1400" dirty="0">
                          <a:latin typeface="Comic Sans MS" panose="030F0702030302020204" pitchFamily="66" charset="0"/>
                        </a:rPr>
                        <a:t>NotNull</a:t>
                      </a:r>
                    </a:p>
                  </a:txBody>
                  <a:tcPr/>
                </a:tc>
                <a:tc>
                  <a:txBody>
                    <a:bodyPr/>
                    <a:lstStyle/>
                    <a:p>
                      <a:pPr algn="ctr"/>
                      <a:r>
                        <a:rPr lang="en-US" sz="1400" dirty="0">
                          <a:latin typeface="Comic Sans MS" panose="030F0702030302020204" pitchFamily="66" charset="0"/>
                        </a:rPr>
                        <a:t>Is the Merchant CapStore</a:t>
                      </a:r>
                      <a:r>
                        <a:rPr lang="en-US" sz="1400" baseline="0" dirty="0">
                          <a:latin typeface="Comic Sans MS" panose="030F0702030302020204" pitchFamily="66" charset="0"/>
                        </a:rPr>
                        <a:t> Certified or Not</a:t>
                      </a:r>
                      <a:endParaRPr lang="en-US" sz="1400" dirty="0">
                        <a:latin typeface="Comic Sans MS" panose="030F0702030302020204" pitchFamily="66" charset="0"/>
                      </a:endParaRPr>
                    </a:p>
                  </a:txBody>
                  <a:tcPr/>
                </a:tc>
                <a:extLst>
                  <a:ext uri="{0D108BD9-81ED-4DB2-BD59-A6C34878D82A}">
                    <a16:rowId xmlns:a16="http://schemas.microsoft.com/office/drawing/2014/main" val="10009"/>
                  </a:ext>
                </a:extLst>
              </a:tr>
              <a:tr h="841262">
                <a:tc>
                  <a:txBody>
                    <a:bodyPr/>
                    <a:lstStyle/>
                    <a:p>
                      <a:pPr algn="ctr"/>
                      <a:r>
                        <a:rPr lang="en-US" sz="1400" dirty="0">
                          <a:latin typeface="Comic Sans MS" panose="030F0702030302020204" pitchFamily="66" charset="0"/>
                        </a:rPr>
                        <a:t>isValidated</a:t>
                      </a:r>
                    </a:p>
                  </a:txBody>
                  <a:tcPr/>
                </a:tc>
                <a:tc>
                  <a:txBody>
                    <a:bodyPr/>
                    <a:lstStyle/>
                    <a:p>
                      <a:pPr algn="ctr"/>
                      <a:r>
                        <a:rPr lang="en-US" sz="1400" dirty="0">
                          <a:latin typeface="Comic Sans MS" panose="030F0702030302020204" pitchFamily="66" charset="0"/>
                        </a:rPr>
                        <a:t>Boolean</a:t>
                      </a:r>
                    </a:p>
                  </a:txBody>
                  <a:tcPr/>
                </a:tc>
                <a:tc>
                  <a:txBody>
                    <a:bodyPr/>
                    <a:lstStyle/>
                    <a:p>
                      <a:pPr algn="ctr"/>
                      <a:r>
                        <a:rPr lang="en-US" sz="1400" dirty="0">
                          <a:latin typeface="Comic Sans MS" panose="030F0702030302020204" pitchFamily="66" charset="0"/>
                        </a:rPr>
                        <a:t>NotNull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Is the Merchant CapStore </a:t>
                      </a:r>
                      <a:r>
                        <a:rPr lang="en-US" sz="1400" baseline="0" dirty="0">
                          <a:latin typeface="Comic Sans MS" panose="030F0702030302020204" pitchFamily="66" charset="0"/>
                        </a:rPr>
                        <a:t>validated by admin or not</a:t>
                      </a:r>
                      <a:endParaRPr lang="en-US" sz="1400" dirty="0">
                        <a:latin typeface="Comic Sans MS" panose="030F0702030302020204" pitchFamily="66" charset="0"/>
                      </a:endParaRPr>
                    </a:p>
                    <a:p>
                      <a:pPr algn="ctr"/>
                      <a:endParaRPr lang="en-US" sz="1400" dirty="0">
                        <a:latin typeface="Comic Sans MS" panose="030F0702030302020204" pitchFamily="66"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00103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14800" y="404813"/>
            <a:ext cx="7237784" cy="357187"/>
          </a:xfrm>
        </p:spPr>
        <p:txBody>
          <a:bodyPr/>
          <a:lstStyle/>
          <a:p>
            <a:r>
              <a:rPr lang="en-US" dirty="0" err="1">
                <a:latin typeface="Comic Sans MS" panose="030F0702030302020204" pitchFamily="66" charset="0"/>
              </a:rPr>
              <a:t>Capstore</a:t>
            </a:r>
            <a:r>
              <a:rPr lang="en-US" dirty="0">
                <a:latin typeface="Comic Sans MS" panose="030F0702030302020204" pitchFamily="66" charset="0"/>
              </a:rPr>
              <a:t> Homepage</a:t>
            </a:r>
          </a:p>
        </p:txBody>
      </p:sp>
      <p:pic>
        <p:nvPicPr>
          <p:cNvPr id="3" name="Picture 2">
            <a:extLst>
              <a:ext uri="{FF2B5EF4-FFF2-40B4-BE49-F238E27FC236}">
                <a16:creationId xmlns:a16="http://schemas.microsoft.com/office/drawing/2014/main" id="{65D16958-DA6D-49F0-80D2-8F008952FE55}"/>
              </a:ext>
            </a:extLst>
          </p:cNvPr>
          <p:cNvPicPr>
            <a:picLocks noChangeAspect="1"/>
          </p:cNvPicPr>
          <p:nvPr/>
        </p:nvPicPr>
        <p:blipFill rotWithShape="1">
          <a:blip r:embed="rId2">
            <a:extLst>
              <a:ext uri="{28A0092B-C50C-407E-A947-70E740481C1C}">
                <a14:useLocalDpi xmlns:a14="http://schemas.microsoft.com/office/drawing/2010/main" val="0"/>
              </a:ext>
            </a:extLst>
          </a:blip>
          <a:srcRect l="641" t="9096" r="1282" b="11092"/>
          <a:stretch/>
        </p:blipFill>
        <p:spPr>
          <a:xfrm>
            <a:off x="685800" y="1219200"/>
            <a:ext cx="10820400" cy="4950510"/>
          </a:xfrm>
          <a:prstGeom prst="rect">
            <a:avLst/>
          </a:prstGeom>
          <a:ln>
            <a:solidFill>
              <a:schemeClr val="tx1"/>
            </a:solidFill>
          </a:ln>
        </p:spPr>
      </p:pic>
    </p:spTree>
    <p:extLst>
      <p:ext uri="{BB962C8B-B14F-4D97-AF65-F5344CB8AC3E}">
        <p14:creationId xmlns:p14="http://schemas.microsoft.com/office/powerpoint/2010/main" val="1880976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91000" y="685800"/>
            <a:ext cx="10591800" cy="865054"/>
          </a:xfrm>
        </p:spPr>
        <p:txBody>
          <a:bodyPr/>
          <a:lstStyle/>
          <a:p>
            <a:r>
              <a:rPr lang="en-US" dirty="0">
                <a:latin typeface="Comic Sans MS" panose="030F0702030302020204" pitchFamily="66" charset="0"/>
              </a:rPr>
              <a:t>      Login Page </a:t>
            </a:r>
          </a:p>
        </p:txBody>
      </p:sp>
      <p:pic>
        <p:nvPicPr>
          <p:cNvPr id="3" name="Picture 2">
            <a:extLst>
              <a:ext uri="{FF2B5EF4-FFF2-40B4-BE49-F238E27FC236}">
                <a16:creationId xmlns:a16="http://schemas.microsoft.com/office/drawing/2014/main" id="{8B21651B-0FCB-4CBD-AFE0-146AA1891987}"/>
              </a:ext>
            </a:extLst>
          </p:cNvPr>
          <p:cNvPicPr>
            <a:picLocks noChangeAspect="1"/>
          </p:cNvPicPr>
          <p:nvPr/>
        </p:nvPicPr>
        <p:blipFill rotWithShape="1">
          <a:blip r:embed="rId2">
            <a:extLst>
              <a:ext uri="{28A0092B-C50C-407E-A947-70E740481C1C}">
                <a14:useLocalDpi xmlns:a14="http://schemas.microsoft.com/office/drawing/2010/main" val="0"/>
              </a:ext>
            </a:extLst>
          </a:blip>
          <a:srcRect l="1" t="9981" r="1250" b="5534"/>
          <a:stretch/>
        </p:blipFill>
        <p:spPr>
          <a:xfrm>
            <a:off x="762000" y="1150716"/>
            <a:ext cx="10439400" cy="5021484"/>
          </a:xfrm>
          <a:prstGeom prst="rect">
            <a:avLst/>
          </a:prstGeom>
          <a:ln>
            <a:solidFill>
              <a:schemeClr val="tx1"/>
            </a:solidFill>
          </a:ln>
        </p:spPr>
      </p:pic>
    </p:spTree>
    <p:extLst>
      <p:ext uri="{BB962C8B-B14F-4D97-AF65-F5344CB8AC3E}">
        <p14:creationId xmlns:p14="http://schemas.microsoft.com/office/powerpoint/2010/main" val="343704826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476</TotalTime>
  <Words>394</Words>
  <Application>Microsoft Office PowerPoint</Application>
  <PresentationFormat>Widescreen</PresentationFormat>
  <Paragraphs>102</Paragraphs>
  <Slides>14</Slides>
  <Notes>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14</vt:i4>
      </vt:variant>
    </vt:vector>
  </HeadingPairs>
  <TitlesOfParts>
    <vt:vector size="23" baseType="lpstr">
      <vt:lpstr>Arial</vt:lpstr>
      <vt:lpstr>Calibri</vt:lpstr>
      <vt:lpstr>Comic Sans MS</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PowerPoint Presentation</vt:lpstr>
      <vt:lpstr>PowerPoint Presentation</vt:lpstr>
      <vt:lpstr>   </vt:lpstr>
      <vt:lpstr>PowerPoint Presentation</vt:lpstr>
      <vt:lpstr>Capstore Homepage</vt:lpstr>
      <vt:lpstr>      Login Page </vt:lpstr>
      <vt:lpstr>Merchant SignUp Option</vt:lpstr>
      <vt:lpstr>Merchant SignUp Page</vt:lpstr>
      <vt:lpstr>Merchant SignUp Page</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 </cp:lastModifiedBy>
  <cp:revision>58</cp:revision>
  <dcterms:created xsi:type="dcterms:W3CDTF">2017-10-18T10:34:16Z</dcterms:created>
  <dcterms:modified xsi:type="dcterms:W3CDTF">2019-05-04T08:39:32Z</dcterms:modified>
</cp:coreProperties>
</file>